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4" r:id="rId3"/>
    <p:sldId id="291" r:id="rId4"/>
    <p:sldId id="278" r:id="rId5"/>
    <p:sldId id="277" r:id="rId6"/>
    <p:sldId id="257" r:id="rId7"/>
    <p:sldId id="281" r:id="rId8"/>
    <p:sldId id="262" r:id="rId9"/>
    <p:sldId id="276" r:id="rId10"/>
    <p:sldId id="266" r:id="rId11"/>
    <p:sldId id="263" r:id="rId12"/>
    <p:sldId id="264" r:id="rId13"/>
    <p:sldId id="265" r:id="rId14"/>
    <p:sldId id="267" r:id="rId15"/>
    <p:sldId id="274" r:id="rId16"/>
    <p:sldId id="284" r:id="rId17"/>
    <p:sldId id="285" r:id="rId18"/>
    <p:sldId id="290" r:id="rId19"/>
    <p:sldId id="289" r:id="rId20"/>
    <p:sldId id="292" r:id="rId21"/>
    <p:sldId id="288" r:id="rId22"/>
    <p:sldId id="293" r:id="rId23"/>
    <p:sldId id="283" r:id="rId24"/>
    <p:sldId id="261" r:id="rId25"/>
    <p:sldId id="269" r:id="rId26"/>
    <p:sldId id="271" r:id="rId27"/>
    <p:sldId id="272" r:id="rId28"/>
    <p:sldId id="273" r:id="rId29"/>
    <p:sldId id="275" r:id="rId30"/>
    <p:sldId id="282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8B307-28E2-44B4-9EFB-878F4E74E7A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3CCC3-FCEF-423B-9A7C-6994ADF21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3CCC3-FCEF-423B-9A7C-6994ADF212F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39C2-555C-4177-AC37-0D65A535974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2BA1-9AAE-4FE3-99CE-C156F36A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39C2-555C-4177-AC37-0D65A535974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2BA1-9AAE-4FE3-99CE-C156F36A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39C2-555C-4177-AC37-0D65A535974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2BA1-9AAE-4FE3-99CE-C156F36A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39C2-555C-4177-AC37-0D65A535974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2BA1-9AAE-4FE3-99CE-C156F36A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39C2-555C-4177-AC37-0D65A535974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2BA1-9AAE-4FE3-99CE-C156F36A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39C2-555C-4177-AC37-0D65A535974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2BA1-9AAE-4FE3-99CE-C156F36A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39C2-555C-4177-AC37-0D65A535974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2BA1-9AAE-4FE3-99CE-C156F36A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39C2-555C-4177-AC37-0D65A535974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2BA1-9AAE-4FE3-99CE-C156F36A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39C2-555C-4177-AC37-0D65A535974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2BA1-9AAE-4FE3-99CE-C156F36A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39C2-555C-4177-AC37-0D65A535974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2BA1-9AAE-4FE3-99CE-C156F36A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39C2-555C-4177-AC37-0D65A535974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2BA1-9AAE-4FE3-99CE-C156F36A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739C2-555C-4177-AC37-0D65A535974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2BA1-9AAE-4FE3-99CE-C156F36A0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484784"/>
            <a:ext cx="5508104" cy="28083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ВВЕДЕНИЯ ОБНОВЛЁННЫХ ФГОС ООО И ФГОС НОО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6021288"/>
            <a:ext cx="4424536" cy="625624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Л.П.Булатова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15070" r="62988" b="22138"/>
          <a:stretch>
            <a:fillRect/>
          </a:stretch>
        </p:blipFill>
        <p:spPr bwMode="auto">
          <a:xfrm>
            <a:off x="0" y="1052736"/>
            <a:ext cx="33843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ИЗМЕНИЛАСЬ СТРУКТУРА ООП НОО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4726" y="980728"/>
            <a:ext cx="3892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Действующий ФГОС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556792"/>
            <a:ext cx="8280920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СОДЕРЖАТЕЛЬНЫЙ РАЗДЕЛ</a:t>
            </a:r>
          </a:p>
        </p:txBody>
      </p:sp>
      <p:pic>
        <p:nvPicPr>
          <p:cNvPr id="12" name="Picture 1" descr="C:\Users\Булатова\Desktop\скриншоты\Screenshot_16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855" t="39775" r="47873" b="22490"/>
          <a:stretch>
            <a:fillRect/>
          </a:stretch>
        </p:blipFill>
        <p:spPr bwMode="auto">
          <a:xfrm>
            <a:off x="0" y="2132856"/>
            <a:ext cx="4586382" cy="2664296"/>
          </a:xfrm>
          <a:prstGeom prst="rect">
            <a:avLst/>
          </a:prstGeom>
          <a:noFill/>
        </p:spPr>
      </p:pic>
      <p:pic>
        <p:nvPicPr>
          <p:cNvPr id="13" name="Picture 1" descr="C:\Users\Булатова\Desktop\скриншоты\Screenshot_16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3358" t="39850" r="5253" b="29125"/>
          <a:stretch>
            <a:fillRect/>
          </a:stretch>
        </p:blipFill>
        <p:spPr bwMode="auto">
          <a:xfrm>
            <a:off x="4572000" y="2132856"/>
            <a:ext cx="4572000" cy="244827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2132856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797152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 flipV="1">
            <a:off x="3239852" y="3465004"/>
            <a:ext cx="2592287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1760" y="5085184"/>
            <a:ext cx="4536504" cy="151216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</a:p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05981" y="908720"/>
            <a:ext cx="3821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Обновлённый  ФГОС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ИЗМЕНИЛАСЬ СТРУКТУРА ООП НОО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4726" y="980728"/>
            <a:ext cx="3892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Действующий ФГОС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556792"/>
            <a:ext cx="8280920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РАЗДЕЛ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132856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085184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 flipV="1">
            <a:off x="2447764" y="3609019"/>
            <a:ext cx="288032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4040" b="8108"/>
          <a:stretch>
            <a:fillRect/>
          </a:stretch>
        </p:blipFill>
        <p:spPr bwMode="auto">
          <a:xfrm>
            <a:off x="0" y="2204864"/>
            <a:ext cx="38519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52200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2339752" y="5345832"/>
            <a:ext cx="4536504" cy="151216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</a:p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05981" y="908720"/>
            <a:ext cx="3821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Обновлённый  ФГОС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ИЗМЕНИЛАСЬ СТРУКТУРА ООП ООО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3892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Действующий ФГОС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556792"/>
            <a:ext cx="8280920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РАЗДЕЛ</a:t>
            </a:r>
          </a:p>
        </p:txBody>
      </p:sp>
      <p:pic>
        <p:nvPicPr>
          <p:cNvPr id="11" name="Picture 2" descr="C:\Users\Булатова\Desktop\скриншоты\Screenshot_16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2529" t="49321" r="47199" b="26814"/>
          <a:stretch>
            <a:fillRect/>
          </a:stretch>
        </p:blipFill>
        <p:spPr bwMode="auto">
          <a:xfrm>
            <a:off x="0" y="2204864"/>
            <a:ext cx="4572000" cy="1944216"/>
          </a:xfrm>
          <a:prstGeom prst="rect">
            <a:avLst/>
          </a:prstGeom>
          <a:noFill/>
        </p:spPr>
      </p:pic>
      <p:pic>
        <p:nvPicPr>
          <p:cNvPr id="12" name="Picture 2" descr="C:\Users\Булатова\Desktop\скриншоты\Screenshot_16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3336" t="49305" r="5253" b="26182"/>
          <a:stretch>
            <a:fillRect/>
          </a:stretch>
        </p:blipFill>
        <p:spPr bwMode="auto">
          <a:xfrm>
            <a:off x="4562499" y="2204864"/>
            <a:ext cx="4581501" cy="194421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411760" y="4509120"/>
            <a:ext cx="4536504" cy="151216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ИЗМЕНЕНИЙ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132856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149080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3563888" y="3140966"/>
            <a:ext cx="1944215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05981" y="908720"/>
            <a:ext cx="3821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Обновлённый  ФГОС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ИЗМЕНИЛАСЬ СТРУКТУРА ООП НОО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4726" y="980728"/>
            <a:ext cx="3892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Действующий ФГОС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556792"/>
            <a:ext cx="8280920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СОДЕРЖАТЕЛЬНЫЙ РАЗДЕЛ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132856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085184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 flipV="1">
            <a:off x="2447764" y="3609019"/>
            <a:ext cx="288032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39752" y="5345832"/>
            <a:ext cx="4536504" cy="151216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</a:p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4622" b="27481"/>
          <a:stretch>
            <a:fillRect/>
          </a:stretch>
        </p:blipFill>
        <p:spPr bwMode="auto">
          <a:xfrm>
            <a:off x="0" y="2204864"/>
            <a:ext cx="38519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52200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105981" y="908720"/>
            <a:ext cx="3821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Обновлённый  ФГОС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ИЗМЕНИЛАСЬ СТРУКТУРА ООП НОО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4726" y="980728"/>
            <a:ext cx="3892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Действующий ФГОС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556792"/>
            <a:ext cx="8280920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РАЗДЕЛ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132856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085184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 flipV="1">
            <a:off x="2735796" y="3609020"/>
            <a:ext cx="288032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39752" y="5345832"/>
            <a:ext cx="4536504" cy="151216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</a:p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1399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04864"/>
            <a:ext cx="49320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105981" y="908720"/>
            <a:ext cx="3821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Обновлённый  ФГОС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РЕЗУЛЬТАТАМ ОСВОЕНИЯ ООП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81"/>
          <a:stretch>
            <a:fillRect/>
          </a:stretch>
        </p:blipFill>
        <p:spPr bwMode="auto">
          <a:xfrm>
            <a:off x="827584" y="1196752"/>
            <a:ext cx="8136904" cy="56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06152" cy="864096"/>
          </a:xfrm>
          <a:prstGeom prst="rect">
            <a:avLst/>
          </a:prstGeom>
          <a:noFill/>
        </p:spPr>
      </p:pic>
      <p:pic>
        <p:nvPicPr>
          <p:cNvPr id="6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806152" cy="864096"/>
          </a:xfrm>
          <a:prstGeom prst="rect">
            <a:avLst/>
          </a:prstGeom>
          <a:noFill/>
        </p:spPr>
      </p:pic>
      <p:pic>
        <p:nvPicPr>
          <p:cNvPr id="7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41168"/>
            <a:ext cx="806152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РЕЗУЛЬТАТАМ ОСВОЕНИЯ ООП</a:t>
            </a:r>
            <a:endParaRPr lang="ru-RU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902760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ДЕТАЛИЗАЦИЯ ТРЕБОВАНИЙ К ЛИЧНОСТНЫМ РЕЗУЛЬТАТАМ</a:t>
            </a:r>
            <a:endParaRPr lang="ru-RU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782" r="2391"/>
          <a:stretch>
            <a:fillRect/>
          </a:stretch>
        </p:blipFill>
        <p:spPr bwMode="auto">
          <a:xfrm>
            <a:off x="-1" y="1988840"/>
            <a:ext cx="9144001" cy="38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6016" y="1484784"/>
            <a:ext cx="3821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Обновлённый  ФГОС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3892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Действующий ФГОС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902673" y="4090216"/>
            <a:ext cx="3672408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ДЕТАЛИЗАЦИЯ ТРЕБОВАНИЙ К ЛИЧНОСТНЫМ РЕЗУЛЬТАТАМ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124744"/>
            <a:ext cx="3821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Обновлённый  ФГОС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684"/>
          <a:stretch>
            <a:fillRect/>
          </a:stretch>
        </p:blipFill>
        <p:spPr bwMode="auto">
          <a:xfrm>
            <a:off x="2456293" y="1772816"/>
            <a:ext cx="6687707" cy="459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https://ds05.infourok.ru/uploads/ex/101c/00153243-14565221/hello_html_790e5490.jpg"/>
          <p:cNvPicPr>
            <a:picLocks noChangeAspect="1" noChangeArrowheads="1"/>
          </p:cNvPicPr>
          <p:nvPr/>
        </p:nvPicPr>
        <p:blipFill>
          <a:blip r:embed="rId3" cstate="print"/>
          <a:srcRect l="19055" r="19151" b="22895"/>
          <a:stretch>
            <a:fillRect/>
          </a:stretch>
        </p:blipFill>
        <p:spPr bwMode="auto">
          <a:xfrm>
            <a:off x="395536" y="1916832"/>
            <a:ext cx="1512168" cy="141564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3861048"/>
            <a:ext cx="25530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</a:t>
            </a:r>
          </a:p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ДЕТАЛИЗАЦИЯ ТРЕБОВАНИЙ К МЕТАПРЕДМЕТНЫМ РЕЗУЛЬТАТАМ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484784"/>
            <a:ext cx="3821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Обновлённый  ФГОС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84784"/>
            <a:ext cx="3892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Действующий ФГОС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45591" t="24171" r="3268"/>
          <a:stretch>
            <a:fillRect/>
          </a:stretch>
        </p:blipFill>
        <p:spPr bwMode="auto">
          <a:xfrm>
            <a:off x="3757545" y="2060848"/>
            <a:ext cx="539492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6200000" flipV="1">
            <a:off x="1381336" y="4387416"/>
            <a:ext cx="4581128" cy="720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2677" t="35864" r="61784"/>
          <a:stretch>
            <a:fillRect/>
          </a:stretch>
        </p:blipFill>
        <p:spPr bwMode="auto">
          <a:xfrm>
            <a:off x="0" y="2060848"/>
            <a:ext cx="351143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496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ВВЕДЕНИЕ ФГОС НОО И ФГОС ООО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1269" t="13514" r="20439" b="72973"/>
          <a:stretch>
            <a:fillRect/>
          </a:stretch>
        </p:blipFill>
        <p:spPr bwMode="auto">
          <a:xfrm>
            <a:off x="2051720" y="1268760"/>
            <a:ext cx="53285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37681"/>
          <a:stretch>
            <a:fillRect/>
          </a:stretch>
        </p:blipFill>
        <p:spPr bwMode="auto">
          <a:xfrm>
            <a:off x="0" y="2492896"/>
            <a:ext cx="914122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116632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ДЕТАЛИЗАЦИЯ ТРЕБОВАНИЙ К ПРЕДМЕТНЫМ РЕЗУЛЬТАТАМ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60848"/>
            <a:ext cx="3892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Действующий ФГОС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988840"/>
            <a:ext cx="3821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Обновлённый  ФГОС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6793"/>
            <a:ext cx="9144000" cy="547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ДЕТАЛИЗАЦИЯ ТРЕБОВАНИЙ К ПРЕДМЕТНЫМ РЕЗУЛЬТАТАМ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УСЛОВИЯМ РЕАЛИЗАЦИИ ООП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5275"/>
          <a:stretch>
            <a:fillRect/>
          </a:stretch>
        </p:blipFill>
        <p:spPr bwMode="auto">
          <a:xfrm>
            <a:off x="1835696" y="1134857"/>
            <a:ext cx="5256584" cy="57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РАБОЧИМ ПРОГРАММАМ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72" t="5405" r="3672" b="3908"/>
          <a:stretch>
            <a:fillRect/>
          </a:stretch>
        </p:blipFill>
        <p:spPr bwMode="auto">
          <a:xfrm>
            <a:off x="611560" y="1196752"/>
            <a:ext cx="85324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06152" cy="864096"/>
          </a:xfrm>
          <a:prstGeom prst="rect">
            <a:avLst/>
          </a:prstGeom>
          <a:noFill/>
        </p:spPr>
      </p:pic>
      <p:pic>
        <p:nvPicPr>
          <p:cNvPr id="13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806152" cy="864096"/>
          </a:xfrm>
          <a:prstGeom prst="rect">
            <a:avLst/>
          </a:prstGeom>
          <a:noFill/>
        </p:spPr>
      </p:pic>
      <p:pic>
        <p:nvPicPr>
          <p:cNvPr id="14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806152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ПРЕДМЕТНЫХ ОБЛАСТЕЙ И МОДУЛЕЙ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56792"/>
            <a:ext cx="4104456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И ИНФОРМАТИКА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636912"/>
            <a:ext cx="2736304" cy="5760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429000"/>
            <a:ext cx="2736304" cy="5760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Алгебра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149080"/>
            <a:ext cx="2736304" cy="5760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941168"/>
            <a:ext cx="2736304" cy="648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Вероятность и статистика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556792"/>
            <a:ext cx="4104456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ГУМАНИТАРНЫЕ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2636912"/>
            <a:ext cx="273630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ИСТОРИЯ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3501008"/>
            <a:ext cx="2736304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России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4221088"/>
            <a:ext cx="2736304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Всеобщая история</a:t>
            </a:r>
          </a:p>
        </p:txBody>
      </p:sp>
      <p:sp>
        <p:nvSpPr>
          <p:cNvPr id="16" name="Прямоугольник 15"/>
          <p:cNvSpPr/>
          <p:nvPr/>
        </p:nvSpPr>
        <p:spPr>
          <a:xfrm rot="16200000" flipV="1">
            <a:off x="35496" y="4293096"/>
            <a:ext cx="2376264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 flipV="1">
            <a:off x="4666867" y="3982204"/>
            <a:ext cx="1728192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339752" y="2348880"/>
            <a:ext cx="432048" cy="28803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660232" y="2348880"/>
            <a:ext cx="432048" cy="28803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РОДНОГО И ВТОРОГО   ИНОСТРАННОГО ЯЗЫКА НА УРОВНЕ  ООО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4008" y="1556792"/>
            <a:ext cx="4040188" cy="63976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СТАЛО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024336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/>
          <a:lstStyle/>
          <a:p>
            <a:r>
              <a:rPr lang="ru-RU" sz="3200" b="1" dirty="0"/>
              <a:t>Организуется только </a:t>
            </a:r>
            <a:r>
              <a:rPr lang="ru-RU" sz="3200" b="1" dirty="0">
                <a:solidFill>
                  <a:srgbClr val="C00000"/>
                </a:solidFill>
              </a:rPr>
              <a:t>при наличии в школе условий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b="1" dirty="0"/>
              <a:t>Имеет заявительный характер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РАБОЧЕЙ ПРОГРАММЕ ВОСПИТАНИЯ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84076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806152" cy="864096"/>
          </a:xfrm>
          <a:prstGeom prst="rect">
            <a:avLst/>
          </a:prstGeom>
          <a:noFill/>
        </p:spPr>
      </p:pic>
      <p:pic>
        <p:nvPicPr>
          <p:cNvPr id="6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806152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КАЛЕНДАРНОГО ПЛАНА ВОСПИТАТЕЛЬНОЙ РАБОТЫ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4008" y="1556792"/>
            <a:ext cx="4040188" cy="63976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СТАЛО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Ранее календарный план воспитательной работы только упоминался в ФГОС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план включаются не только те мероприятия, которые проводятся школой, но и те, в которых школа просто участвует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28903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ОБУЧЕНИЯ ДЕТЕЙ С ОВЗ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30" r="4831"/>
          <a:stretch>
            <a:fillRect/>
          </a:stretch>
        </p:blipFill>
        <p:spPr bwMode="auto">
          <a:xfrm>
            <a:off x="1187624" y="836712"/>
            <a:ext cx="795637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06152" cy="864096"/>
          </a:xfrm>
          <a:prstGeom prst="rect">
            <a:avLst/>
          </a:prstGeom>
          <a:noFill/>
        </p:spPr>
      </p:pic>
      <p:pic>
        <p:nvPicPr>
          <p:cNvPr id="6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06152" cy="864096"/>
          </a:xfrm>
          <a:prstGeom prst="rect">
            <a:avLst/>
          </a:prstGeom>
          <a:noFill/>
        </p:spPr>
      </p:pic>
      <p:pic>
        <p:nvPicPr>
          <p:cNvPr id="7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806152" cy="864096"/>
          </a:xfrm>
          <a:prstGeom prst="rect">
            <a:avLst/>
          </a:prstGeom>
          <a:noFill/>
        </p:spPr>
      </p:pic>
      <p:pic>
        <p:nvPicPr>
          <p:cNvPr id="8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2"/>
            <a:ext cx="806152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b="1266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38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052736"/>
            <a:ext cx="280831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ОБУЧЕНИЯ  ДЕТЕЙ С ОВЗ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854" r="44142"/>
          <a:stretch>
            <a:fillRect/>
          </a:stretch>
        </p:blipFill>
        <p:spPr bwMode="auto">
          <a:xfrm>
            <a:off x="395536" y="980728"/>
            <a:ext cx="4752528" cy="521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1236" r="1951"/>
          <a:stretch>
            <a:fillRect/>
          </a:stretch>
        </p:blipFill>
        <p:spPr bwMode="auto">
          <a:xfrm>
            <a:off x="5471592" y="908720"/>
            <a:ext cx="3672408" cy="530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836712"/>
            <a:ext cx="806152" cy="864096"/>
          </a:xfrm>
          <a:prstGeom prst="rect">
            <a:avLst/>
          </a:prstGeom>
          <a:noFill/>
        </p:spPr>
      </p:pic>
      <p:pic>
        <p:nvPicPr>
          <p:cNvPr id="5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2780928"/>
            <a:ext cx="806152" cy="864096"/>
          </a:xfrm>
          <a:prstGeom prst="rect">
            <a:avLst/>
          </a:prstGeom>
          <a:noFill/>
        </p:spPr>
      </p:pic>
      <p:pic>
        <p:nvPicPr>
          <p:cNvPr id="6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4149080"/>
            <a:ext cx="806152" cy="864096"/>
          </a:xfrm>
          <a:prstGeom prst="rect">
            <a:avLst/>
          </a:prstGeom>
          <a:noFill/>
        </p:spPr>
      </p:pic>
      <p:pic>
        <p:nvPicPr>
          <p:cNvPr id="7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806152" cy="864096"/>
          </a:xfrm>
          <a:prstGeom prst="rect">
            <a:avLst/>
          </a:prstGeom>
          <a:noFill/>
        </p:spPr>
      </p:pic>
      <p:pic>
        <p:nvPicPr>
          <p:cNvPr id="8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806152" cy="86409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ЦЕЛИ ОБНОВЛЕНИЯ ФГОС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улатова\Desktop\скриншоты\Screenshot_164.png"/>
          <p:cNvPicPr>
            <a:picLocks noChangeAspect="1" noChangeArrowheads="1"/>
          </p:cNvPicPr>
          <p:nvPr/>
        </p:nvPicPr>
        <p:blipFill>
          <a:blip r:embed="rId2" cstate="print"/>
          <a:srcRect l="70658" t="47754" r="13323" b="18272"/>
          <a:stretch>
            <a:fillRect/>
          </a:stretch>
        </p:blipFill>
        <p:spPr bwMode="auto">
          <a:xfrm>
            <a:off x="6588224" y="908720"/>
            <a:ext cx="2555776" cy="352839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 ИЗМЕНИЛАСЬ УЧЕБНАЯ НАГРУЗКА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907703" y="2708920"/>
            <a:ext cx="3240362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Булатова\Desktop\скриншоты\Screenshot_164.png"/>
          <p:cNvPicPr>
            <a:picLocks noChangeAspect="1" noChangeArrowheads="1"/>
          </p:cNvPicPr>
          <p:nvPr/>
        </p:nvPicPr>
        <p:blipFill>
          <a:blip r:embed="rId2" cstate="print"/>
          <a:srcRect l="12686" t="47754" r="46308" b="18272"/>
          <a:stretch>
            <a:fillRect/>
          </a:stretch>
        </p:blipFill>
        <p:spPr bwMode="auto">
          <a:xfrm>
            <a:off x="179512" y="908720"/>
            <a:ext cx="6435824" cy="3528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052736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65104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951820" y="2672916"/>
            <a:ext cx="3312368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4824028" y="2744924"/>
            <a:ext cx="3312368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996952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5085184"/>
            <a:ext cx="4536504" cy="151216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</a:p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</a:t>
            </a: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7380312" y="2060848"/>
            <a:ext cx="484632" cy="40234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380312" y="2564904"/>
            <a:ext cx="484632" cy="40234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80312" y="3501008"/>
            <a:ext cx="484632" cy="40234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380312" y="4005064"/>
            <a:ext cx="484632" cy="40234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 СРОКОВ РЕАЛИЗАЦИИ ООП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3717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355976" cy="447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ИЗМЕНИЛАСЬ СТРУКТУРА ООП НОО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3892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Действующий ФГОС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908720"/>
            <a:ext cx="24413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ФГОС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556792"/>
            <a:ext cx="8280920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РАЗДЕЛ</a:t>
            </a:r>
          </a:p>
        </p:txBody>
      </p:sp>
      <p:pic>
        <p:nvPicPr>
          <p:cNvPr id="11" name="Picture 2" descr="C:\Users\Булатова\Desktop\скриншоты\Screenshot_16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2529" t="49321" r="47199" b="26814"/>
          <a:stretch>
            <a:fillRect/>
          </a:stretch>
        </p:blipFill>
        <p:spPr bwMode="auto">
          <a:xfrm>
            <a:off x="0" y="2204864"/>
            <a:ext cx="4572000" cy="1944216"/>
          </a:xfrm>
          <a:prstGeom prst="rect">
            <a:avLst/>
          </a:prstGeom>
          <a:noFill/>
        </p:spPr>
      </p:pic>
      <p:pic>
        <p:nvPicPr>
          <p:cNvPr id="12" name="Picture 2" descr="C:\Users\Булатова\Desktop\скриншоты\Screenshot_16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3336" t="49305" r="5253" b="26182"/>
          <a:stretch>
            <a:fillRect/>
          </a:stretch>
        </p:blipFill>
        <p:spPr bwMode="auto">
          <a:xfrm>
            <a:off x="4562499" y="2204864"/>
            <a:ext cx="4581501" cy="194421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411760" y="4509120"/>
            <a:ext cx="4536504" cy="151216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ИЗМЕНЕНИЙ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132856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149080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3563888" y="3140966"/>
            <a:ext cx="1944215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ИЗМЕНИЛАСЬ СТРУКТУРА ООП НОО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3892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Действующий ФГОС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05981" y="908720"/>
            <a:ext cx="3821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Обновлённый  ФГОС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556792"/>
            <a:ext cx="8280920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ПОЯСНИТЕЛЬНАЯ ЗАПИСКА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132856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108520" y="5013176"/>
            <a:ext cx="91440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951822" y="3609018"/>
            <a:ext cx="2880321" cy="720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0" y="2060848"/>
            <a:ext cx="4388296" cy="3921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пояснительной записке ООП НОО и ООП ООО содержание было разным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467672" y="2132856"/>
            <a:ext cx="4676328" cy="34563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пояснительной записке ООП НОО и ООП ООО содержание одинаковое.</a:t>
            </a:r>
          </a:p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Необходимо прописать механизмы реализации ООП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1760" y="5157192"/>
            <a:ext cx="4536504" cy="151216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</a:p>
          <a:p>
            <a:pPr algn="ctr"/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</a:t>
            </a:r>
          </a:p>
        </p:txBody>
      </p:sp>
      <p:pic>
        <p:nvPicPr>
          <p:cNvPr id="18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806152" cy="864096"/>
          </a:xfrm>
          <a:prstGeom prst="rect">
            <a:avLst/>
          </a:prstGeom>
          <a:noFill/>
        </p:spPr>
      </p:pic>
      <p:pic>
        <p:nvPicPr>
          <p:cNvPr id="19" name="Picture 4" descr="https://resize.yandex.net/mailservice?url=https%3A%2F%2Fhkl.stripocdnplugin.email%2Fcontent%2Fd7b6d2ba18fb4bc0abf8a55b4bdfb791%2Flib%2FpluginId_d7b6d2ba18fb4bc0abf8a55b4bdfb791_49596%2F95181610520845829.png&amp;proxy=yes&amp;key=bf95b5b1db3e24eb08c18d74dd5aab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806152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313</Words>
  <Application>Microsoft Office PowerPoint</Application>
  <PresentationFormat>Экран (4:3)</PresentationFormat>
  <Paragraphs>94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ПЕРСПЕКТИВЫ  ВВЕДЕНИЯ ОБНОВЛЁННЫХ ФГОС ООО И ФГОС НОО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ВАРИАТИВНОСТЬ СРОКОВ РЕАЛИЗАЦИИ ООП</vt:lpstr>
      <vt:lpstr>КАК ИЗМЕНИЛАСЬ СТРУКТУРА ООП НОО</vt:lpstr>
      <vt:lpstr>КАК ИЗМЕНИЛАСЬ СТРУКТУРА ООП НОО</vt:lpstr>
      <vt:lpstr>КАК ИЗМЕНИЛАСЬ СТРУКТУРА ООП НОО</vt:lpstr>
      <vt:lpstr>КАК ИЗМЕНИЛАСЬ СТРУКТУРА ООП НОО</vt:lpstr>
      <vt:lpstr>КАК ИЗМЕНИЛАСЬ СТРУКТУРА ООП ООО</vt:lpstr>
      <vt:lpstr>КАК ИЗМЕНИЛАСЬ СТРУКТУРА ООП НОО</vt:lpstr>
      <vt:lpstr>КАК ИЗМЕНИЛАСЬ СТРУКТУРА ООП НОО</vt:lpstr>
      <vt:lpstr>ТРЕБОВАНИЯ К РЕЗУЛЬТАТАМ ОСВОЕНИЯ ООП</vt:lpstr>
      <vt:lpstr>ТРЕБОВАНИЯ К РЕЗУЛЬТАТАМ ОСВОЕНИЯ ООП</vt:lpstr>
      <vt:lpstr>ДЕТАЛИЗАЦИЯ ТРЕБОВАНИЙ К ЛИЧНОСТНЫМ РЕЗУЛЬТАТАМ</vt:lpstr>
      <vt:lpstr>ДЕТАЛИЗАЦИЯ ТРЕБОВАНИЙ К ЛИЧНОСТНЫМ РЕЗУЛЬТАТАМ</vt:lpstr>
      <vt:lpstr>ДЕТАЛИЗАЦИЯ ТРЕБОВАНИЙ К МЕТАПРЕДМЕТНЫМ РЕЗУЛЬТАТАМ</vt:lpstr>
      <vt:lpstr>Презентация PowerPoint</vt:lpstr>
      <vt:lpstr>Презентация PowerPoint</vt:lpstr>
      <vt:lpstr>Презентация PowerPoint</vt:lpstr>
      <vt:lpstr>ТРЕБОВАНИЯ К УСЛОВИЯМ РЕАЛИЗАЦИИ ООП</vt:lpstr>
      <vt:lpstr>ТРЕБОВАНИЯ К РАБОЧИМ ПРОГРАММАМ</vt:lpstr>
      <vt:lpstr>ПЕРЕЧЕНЬ ПРЕДМЕТНЫХ ОБЛАСТЕЙ И МОДУЛЕЙ</vt:lpstr>
      <vt:lpstr>ИЗУЧЕНИЕ РОДНОГО И ВТОРОГО   ИНОСТРАННОГО ЯЗЫКА НА УРОВНЕ  ООО</vt:lpstr>
      <vt:lpstr>ТРЕБОВАНИЯ К РАБОЧЕЙ ПРОГРАММЕ ВОСПИТАНИЯ</vt:lpstr>
      <vt:lpstr>СОДЕРЖАНИЕ КАЛЕНДАРНОГО ПЛАНА ВОСПИТАТЕЛЬНОЙ РАБОТЫ</vt:lpstr>
      <vt:lpstr>ОСОБЕННОСТИ ОБУЧЕНИЯ ДЕТЕЙ С ОВЗ</vt:lpstr>
      <vt:lpstr>ОСОБЕННОСТИ ОБУЧЕНИЯ  ДЕТЕЙ С ОВЗ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 ВВЕДЕНИЯ ОБНОВЛЁННЫХ ФГОС ООО И ФГОС НОО</dc:title>
  <dc:creator>Пользователь Windows</dc:creator>
  <cp:lastModifiedBy>Пользователь</cp:lastModifiedBy>
  <cp:revision>4</cp:revision>
  <dcterms:created xsi:type="dcterms:W3CDTF">2022-01-17T06:24:01Z</dcterms:created>
  <dcterms:modified xsi:type="dcterms:W3CDTF">2022-02-15T15:44:05Z</dcterms:modified>
</cp:coreProperties>
</file>